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7"/>
  </p:notesMasterIdLst>
  <p:sldIdLst>
    <p:sldId id="256" r:id="rId2"/>
    <p:sldId id="470" r:id="rId3"/>
    <p:sldId id="460" r:id="rId4"/>
    <p:sldId id="461" r:id="rId5"/>
    <p:sldId id="462" r:id="rId6"/>
    <p:sldId id="463" r:id="rId7"/>
    <p:sldId id="464" r:id="rId8"/>
    <p:sldId id="467" r:id="rId9"/>
    <p:sldId id="468" r:id="rId10"/>
    <p:sldId id="469" r:id="rId11"/>
    <p:sldId id="1026" r:id="rId12"/>
    <p:sldId id="1272" r:id="rId13"/>
    <p:sldId id="448" r:id="rId14"/>
    <p:sldId id="1293" r:id="rId15"/>
    <p:sldId id="1294" r:id="rId16"/>
    <p:sldId id="449" r:id="rId17"/>
    <p:sldId id="1254" r:id="rId18"/>
    <p:sldId id="1296" r:id="rId19"/>
    <p:sldId id="507" r:id="rId20"/>
    <p:sldId id="509" r:id="rId21"/>
    <p:sldId id="450" r:id="rId22"/>
    <p:sldId id="451" r:id="rId23"/>
    <p:sldId id="452" r:id="rId24"/>
    <p:sldId id="1098" r:id="rId25"/>
    <p:sldId id="454" r:id="rId26"/>
    <p:sldId id="455" r:id="rId27"/>
    <p:sldId id="456" r:id="rId28"/>
    <p:sldId id="457" r:id="rId29"/>
    <p:sldId id="459" r:id="rId30"/>
    <p:sldId id="1101" r:id="rId31"/>
    <p:sldId id="458" r:id="rId32"/>
    <p:sldId id="1297" r:id="rId33"/>
    <p:sldId id="1273" r:id="rId34"/>
    <p:sldId id="1103" r:id="rId35"/>
    <p:sldId id="447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70"/>
            <p14:sldId id="460"/>
            <p14:sldId id="461"/>
            <p14:sldId id="462"/>
            <p14:sldId id="463"/>
            <p14:sldId id="464"/>
            <p14:sldId id="467"/>
            <p14:sldId id="468"/>
            <p14:sldId id="469"/>
            <p14:sldId id="1026"/>
            <p14:sldId id="1272"/>
            <p14:sldId id="448"/>
            <p14:sldId id="1293"/>
            <p14:sldId id="1294"/>
            <p14:sldId id="449"/>
            <p14:sldId id="1254"/>
            <p14:sldId id="1296"/>
            <p14:sldId id="507"/>
            <p14:sldId id="509"/>
            <p14:sldId id="450"/>
            <p14:sldId id="451"/>
            <p14:sldId id="452"/>
            <p14:sldId id="1098"/>
            <p14:sldId id="454"/>
            <p14:sldId id="455"/>
            <p14:sldId id="456"/>
            <p14:sldId id="457"/>
            <p14:sldId id="459"/>
            <p14:sldId id="1101"/>
            <p14:sldId id="458"/>
            <p14:sldId id="1297"/>
            <p14:sldId id="1273"/>
            <p14:sldId id="1103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79006" autoAdjust="0"/>
  </p:normalViewPr>
  <p:slideViewPr>
    <p:cSldViewPr>
      <p:cViewPr varScale="1">
        <p:scale>
          <a:sx n="62" d="100"/>
          <a:sy n="62" d="100"/>
        </p:scale>
        <p:origin x="1208" y="3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7/25/2019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741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ppt</a:t>
            </a:r>
            <a:r>
              <a:rPr lang="zh-CN" altLang="en-US" dirty="0"/>
              <a:t>有错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5778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目标类别</a:t>
            </a:r>
            <a:r>
              <a:rPr lang="en-US" altLang="zh-CN" dirty="0"/>
              <a:t>y = c</a:t>
            </a:r>
            <a:r>
              <a:rPr lang="zh-CN" altLang="en-US" dirty="0"/>
              <a:t>的后验概率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3912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accent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tmp"/><Relationship Id="rId4" Type="http://schemas.openxmlformats.org/officeDocument/2006/relationships/image" Target="../media/image43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m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文档归类</a:t>
            </a:r>
            <a:endParaRPr lang="zh-TW" altLang="en-US" dirty="0"/>
          </a:p>
        </p:txBody>
      </p:sp>
      <p:pic>
        <p:nvPicPr>
          <p:cNvPr id="34818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7" y="2424793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88094" y="6127233"/>
            <a:ext cx="31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http://top-breaking-news.com/</a:t>
            </a:r>
          </a:p>
        </p:txBody>
      </p:sp>
      <p:sp>
        <p:nvSpPr>
          <p:cNvPr id="6" name="矩形 5"/>
          <p:cNvSpPr/>
          <p:nvPr/>
        </p:nvSpPr>
        <p:spPr>
          <a:xfrm>
            <a:off x="4728190" y="2105191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分类器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6534552" y="244667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59" y="1979869"/>
            <a:ext cx="274307" cy="1494693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4228873" y="2446672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065" y="2017672"/>
            <a:ext cx="292260" cy="151093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686947" y="1450528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政治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686947" y="3482291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體育</a:t>
            </a: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7165445" y="1769821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7152413" y="2361832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65445" y="3349303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884079" y="2105191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經濟</a:t>
            </a:r>
          </a:p>
        </p:txBody>
      </p:sp>
      <p:sp>
        <p:nvSpPr>
          <p:cNvPr id="5" name="手繪多邊形 4"/>
          <p:cNvSpPr/>
          <p:nvPr/>
        </p:nvSpPr>
        <p:spPr>
          <a:xfrm>
            <a:off x="2831732" y="2468109"/>
            <a:ext cx="971011" cy="550862"/>
          </a:xfrm>
          <a:custGeom>
            <a:avLst/>
            <a:gdLst>
              <a:gd name="connsiteX0" fmla="*/ 245297 w 971011"/>
              <a:gd name="connsiteY0" fmla="*/ 550862 h 550862"/>
              <a:gd name="connsiteX1" fmla="*/ 42097 w 971011"/>
              <a:gd name="connsiteY1" fmla="*/ 42862 h 550862"/>
              <a:gd name="connsiteX2" fmla="*/ 971011 w 971011"/>
              <a:gd name="connsiteY2" fmla="*/ 28348 h 55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011" h="550862">
                <a:moveTo>
                  <a:pt x="245297" y="550862"/>
                </a:moveTo>
                <a:cubicBezTo>
                  <a:pt x="83221" y="340405"/>
                  <a:pt x="-78855" y="129948"/>
                  <a:pt x="42097" y="42862"/>
                </a:cubicBezTo>
                <a:cubicBezTo>
                  <a:pt x="163049" y="-44224"/>
                  <a:pt x="971011" y="28348"/>
                  <a:pt x="971011" y="28348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816286" y="3852513"/>
            <a:ext cx="363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“president” in document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22471" y="1619658"/>
            <a:ext cx="304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“stock” in document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 flipH="1" flipV="1">
            <a:off x="3973357" y="3331948"/>
            <a:ext cx="1088158" cy="587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3640473" y="189396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796" y="4738432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060" y="4751429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890" y="4769276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4787121" y="583269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體育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077672" y="583511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政治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422215" y="586029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財經</a:t>
            </a:r>
          </a:p>
        </p:txBody>
      </p:sp>
    </p:spTree>
    <p:extLst>
      <p:ext uri="{BB962C8B-B14F-4D97-AF65-F5344CB8AC3E}">
        <p14:creationId xmlns:p14="http://schemas.microsoft.com/office/powerpoint/2010/main" val="167752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/>
      <p:bldP spid="14" grpId="0"/>
      <p:bldP spid="18" grpId="0"/>
      <p:bldP spid="5" grpId="0" animBg="1"/>
      <p:bldP spid="19" grpId="0"/>
      <p:bldP spid="20" grpId="0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905000"/>
            <a:ext cx="3603266" cy="334200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010" y="2057400"/>
            <a:ext cx="3879504" cy="30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F1E90-EB76-4850-AE05-CB876A6A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多类分类（</a:t>
            </a:r>
            <a:r>
              <a:rPr lang="en-US" altLang="zh-CN" sz="3200" dirty="0"/>
              <a:t>Multi-class Classification</a:t>
            </a:r>
            <a:r>
              <a:rPr lang="zh-CN" altLang="en-US" sz="3200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4BB821-5E24-457C-B89F-1D44007DE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6670749" cy="2062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9EB27D-B4B2-45D8-BD1C-60850A72B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038600"/>
            <a:ext cx="5727430" cy="20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21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zh-CN" altLang="en-US" dirty="0"/>
              <a:t>感知器</a:t>
            </a:r>
            <a:endParaRPr lang="en-US" altLang="zh-CN" dirty="0"/>
          </a:p>
          <a:p>
            <a:r>
              <a:rPr lang="zh-CN" altLang="en-US" dirty="0"/>
              <a:t>支持向量机</a:t>
            </a:r>
          </a:p>
        </p:txBody>
      </p:sp>
    </p:spTree>
    <p:extLst>
      <p:ext uri="{BB962C8B-B14F-4D97-AF65-F5344CB8AC3E}">
        <p14:creationId xmlns:p14="http://schemas.microsoft.com/office/powerpoint/2010/main" val="2615358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E3290-762B-47FC-A0A3-5E7A7B3F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两个重要的函数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961D1-B98E-4A05-938B-FEBE8D4F664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endParaRPr lang="zh-CN" altLang="en-US" dirty="0"/>
          </a:p>
        </p:txBody>
      </p:sp>
      <p:pic>
        <p:nvPicPr>
          <p:cNvPr id="7170" name="Picture 2" descr="Image result for softmax vs sigmoid">
            <a:extLst>
              <a:ext uri="{FF2B5EF4-FFF2-40B4-BE49-F238E27FC236}">
                <a16:creationId xmlns:a16="http://schemas.microsoft.com/office/drawing/2014/main" id="{A3B4586A-C4AC-4542-B412-B52B3384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42547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FA9403-6903-4A9D-AA98-5B3871BE5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39" y="2306514"/>
            <a:ext cx="2324161" cy="881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6724DF-DAC3-41B1-8212-07A4CC0C5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53000"/>
            <a:ext cx="3244028" cy="778349"/>
          </a:xfrm>
          <a:prstGeom prst="rect">
            <a:avLst/>
          </a:prstGeom>
        </p:spPr>
      </p:pic>
      <p:pic>
        <p:nvPicPr>
          <p:cNvPr id="7172" name="Picture 4" descr="Image result for softmax">
            <a:extLst>
              <a:ext uri="{FF2B5EF4-FFF2-40B4-BE49-F238E27FC236}">
                <a16:creationId xmlns:a16="http://schemas.microsoft.com/office/drawing/2014/main" id="{CA7A6DA8-6D57-487A-8B38-D9AE98ABC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458" y="4572000"/>
            <a:ext cx="3371849" cy="139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488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AFDC8-42D0-4B2D-9391-7277E94B7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两个重要的分类器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85B420-E472-4D16-90CB-F28B9BBF552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9F753610-C390-40B6-88D7-D8CD85031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81200"/>
            <a:ext cx="4635216" cy="703232"/>
          </a:xfrm>
          <a:prstGeom prst="rect">
            <a:avLst/>
          </a:prstGeom>
        </p:spPr>
      </p:pic>
      <p:pic>
        <p:nvPicPr>
          <p:cNvPr id="5" name="Picture 2" descr="âlogistic functionâçå¾çæç´¢ç»æ">
            <a:extLst>
              <a:ext uri="{FF2B5EF4-FFF2-40B4-BE49-F238E27FC236}">
                <a16:creationId xmlns:a16="http://schemas.microsoft.com/office/drawing/2014/main" id="{3D51F01D-08D7-485D-AF70-32072F4DC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524000"/>
            <a:ext cx="2553711" cy="17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19EE41E7-A8EF-4D98-9BDD-E5973DD77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51" y="4817660"/>
            <a:ext cx="3505200" cy="13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12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线性分类器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目标类别</a:t>
            </a:r>
            <a:r>
              <a:rPr lang="en-US" altLang="zh-CN" dirty="0"/>
              <a:t>y = 1</a:t>
            </a:r>
            <a:r>
              <a:rPr lang="zh-CN" altLang="en-US" dirty="0"/>
              <a:t>的后验概率为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209800"/>
            <a:ext cx="2648235" cy="1150869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0652" y="4724400"/>
            <a:ext cx="3751771" cy="1295400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4235" y="289411"/>
            <a:ext cx="3467637" cy="33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70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衡量两个条件分布的差异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真实条件概率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模型预测条件概率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如何衡量两个条件分布的差异？</a:t>
                </a:r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41" t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Image result for kl divergence">
            <a:extLst>
              <a:ext uri="{FF2B5EF4-FFF2-40B4-BE49-F238E27FC236}">
                <a16:creationId xmlns:a16="http://schemas.microsoft.com/office/drawing/2014/main" id="{A2A40196-F799-43A4-94F7-850B1DD9A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08" y="3124200"/>
            <a:ext cx="4441621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kl divergence">
            <a:extLst>
              <a:ext uri="{FF2B5EF4-FFF2-40B4-BE49-F238E27FC236}">
                <a16:creationId xmlns:a16="http://schemas.microsoft.com/office/drawing/2014/main" id="{6627B8C9-57AA-4EA1-9BF6-9CE1D55F8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240" y="3962400"/>
            <a:ext cx="3547915" cy="133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324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5DDFAF-7D02-4607-9636-D0D3EA09225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altLang="zh-CN" dirty="0"/>
              <a:t>KL</a:t>
            </a:r>
            <a:r>
              <a:rPr lang="zh-CN" altLang="en-US" dirty="0"/>
              <a:t>散度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1524000" y="2514600"/>
                <a:ext cx="4901150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514600"/>
                <a:ext cx="4901150" cy="1088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3710307" y="3566298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307" y="3566298"/>
                <a:ext cx="2816092" cy="1088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6629400" y="374118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3845465" y="4730937"/>
                <a:ext cx="16814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465" y="4730937"/>
                <a:ext cx="1681422" cy="553998"/>
              </a:xfrm>
              <a:prstGeom prst="rect">
                <a:avLst/>
              </a:prstGeom>
              <a:blipFill>
                <a:blip r:embed="rId4"/>
                <a:stretch>
                  <a:fillRect l="-3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5298536" y="4693024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负对数似然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896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978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，预测的类别概率为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51944"/>
            <a:ext cx="6456836" cy="1124064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762" y="3470630"/>
            <a:ext cx="4703712" cy="176246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223" y="1752600"/>
            <a:ext cx="2884790" cy="64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07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D2552-A24B-45F7-9560-E47B4AFF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线性模型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885846-4CCF-48E6-9B73-4407042CB9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分类问题中的线性模型</a:t>
            </a:r>
            <a:endParaRPr lang="en-US" altLang="zh-CN" dirty="0"/>
          </a:p>
          <a:p>
            <a:pPr lvl="1"/>
            <a:r>
              <a:rPr lang="en-US" altLang="zh-CN" dirty="0"/>
              <a:t>Logistic Regression</a:t>
            </a:r>
          </a:p>
          <a:p>
            <a:pPr lvl="1"/>
            <a:r>
              <a:rPr lang="en-US" altLang="zh-CN" dirty="0"/>
              <a:t>Softmax Regression</a:t>
            </a:r>
          </a:p>
          <a:p>
            <a:pPr lvl="1"/>
            <a:r>
              <a:rPr lang="en-US" altLang="zh-CN" dirty="0"/>
              <a:t>Perceptron</a:t>
            </a:r>
          </a:p>
          <a:p>
            <a:pPr lvl="1"/>
            <a:r>
              <a:rPr lang="en-US" altLang="zh-CN" dirty="0"/>
              <a:t>SVM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79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200400"/>
            <a:ext cx="6278154" cy="28999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600200" y="2599297"/>
                <a:ext cx="1862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真实概率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599297"/>
                <a:ext cx="1862176" cy="369332"/>
              </a:xfrm>
              <a:prstGeom prst="rect">
                <a:avLst/>
              </a:prstGeom>
              <a:blipFill>
                <a:blip r:embed="rId3"/>
                <a:stretch>
                  <a:fillRect l="-2951" t="-6557" r="-656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876800" y="2599297"/>
                <a:ext cx="3314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预测概率的负对数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599297"/>
                <a:ext cx="3314241" cy="369332"/>
              </a:xfrm>
              <a:prstGeom prst="rect">
                <a:avLst/>
              </a:prstGeom>
              <a:blipFill>
                <a:blip r:embed="rId4"/>
                <a:stretch>
                  <a:fillRect l="-1471" t="-6557" r="-18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950231" y="1394972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231" y="1394972"/>
                <a:ext cx="2816092" cy="1088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22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Logistic</a:t>
            </a:r>
            <a:r>
              <a:rPr lang="zh-CN" altLang="en-US"/>
              <a:t>回归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8285" y="1258548"/>
            <a:ext cx="6487430" cy="4858428"/>
          </a:xfrm>
        </p:spPr>
      </p:pic>
    </p:spTree>
    <p:extLst>
      <p:ext uri="{BB962C8B-B14F-4D97-AF65-F5344CB8AC3E}">
        <p14:creationId xmlns:p14="http://schemas.microsoft.com/office/powerpoint/2010/main" val="695271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749884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4742584"/>
            <a:ext cx="5239481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3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Softmax</a:t>
            </a:r>
            <a:r>
              <a:rPr lang="zh-CN" altLang="en-US" dirty="0"/>
              <a:t>回归是</a:t>
            </a:r>
            <a:r>
              <a:rPr lang="en-US" altLang="zh-CN" dirty="0"/>
              <a:t>logistic</a:t>
            </a:r>
            <a:r>
              <a:rPr lang="zh-CN" altLang="en-US" dirty="0"/>
              <a:t>回归的多类推广。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softmax</a:t>
            </a:r>
            <a:r>
              <a:rPr lang="zh-CN" altLang="en-US" dirty="0"/>
              <a:t>函数，我们定义目标类别</a:t>
            </a:r>
            <a:r>
              <a:rPr lang="en-US" altLang="zh-CN" dirty="0"/>
              <a:t>y = c</a:t>
            </a:r>
            <a:r>
              <a:rPr lang="zh-CN" altLang="en-US" dirty="0"/>
              <a:t>的后验概率为：</a:t>
            </a:r>
          </a:p>
        </p:txBody>
      </p:sp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409CFEB3-2BF2-4C6B-9DCC-00EA734F1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4495800"/>
            <a:ext cx="4267200" cy="1630452"/>
          </a:xfrm>
          <a:prstGeom prst="rect">
            <a:avLst/>
          </a:prstGeom>
        </p:spPr>
      </p:pic>
      <p:pic>
        <p:nvPicPr>
          <p:cNvPr id="9" name="图片 8" descr="屏幕剪辑">
            <a:extLst>
              <a:ext uri="{FF2B5EF4-FFF2-40B4-BE49-F238E27FC236}">
                <a16:creationId xmlns:a16="http://schemas.microsoft.com/office/drawing/2014/main" id="{AD144ACA-D5B6-4156-9BCF-BD6EAFB77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2057400"/>
            <a:ext cx="2743200" cy="98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模型：</a:t>
            </a:r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学习准则：交叉熵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优化：梯度下降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5105400"/>
            <a:ext cx="4104022" cy="80012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883" y="3008923"/>
            <a:ext cx="2639855" cy="72936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60" y="3185820"/>
            <a:ext cx="772906" cy="3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9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304110"/>
            <a:ext cx="5521570" cy="2277290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23" y="4002414"/>
            <a:ext cx="5515709" cy="23221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114800" y="463034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http://playground.tensorflow.org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0930" y="207342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如何处理非线性可分问题？</a:t>
            </a:r>
          </a:p>
        </p:txBody>
      </p:sp>
    </p:spTree>
    <p:extLst>
      <p:ext uri="{BB962C8B-B14F-4D97-AF65-F5344CB8AC3E}">
        <p14:creationId xmlns:p14="http://schemas.microsoft.com/office/powerpoint/2010/main" val="5738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</p:spTree>
    <p:extLst>
      <p:ext uri="{BB962C8B-B14F-4D97-AF65-F5344CB8AC3E}">
        <p14:creationId xmlns:p14="http://schemas.microsoft.com/office/powerpoint/2010/main" val="2507315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模拟生物神经元行为的机器，有与生物神经元相对应的部件，如权重（突触）、偏置（阈值）及激活函数（细胞体），输出为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527" y="3739764"/>
            <a:ext cx="2805253" cy="118115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946" y="2957071"/>
            <a:ext cx="4172532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12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感知器的学习过程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1447800"/>
            <a:ext cx="6781800" cy="4615543"/>
          </a:xfrm>
        </p:spPr>
      </p:pic>
      <p:cxnSp>
        <p:nvCxnSpPr>
          <p:cNvPr id="6" name="直接连接符 5"/>
          <p:cNvCxnSpPr/>
          <p:nvPr/>
        </p:nvCxnSpPr>
        <p:spPr>
          <a:xfrm>
            <a:off x="5334000" y="3755571"/>
            <a:ext cx="1371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030686" y="37679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表示分错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00626" y="50292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对比</a:t>
            </a:r>
            <a:r>
              <a:rPr lang="en-US" altLang="zh-CN" dirty="0">
                <a:solidFill>
                  <a:srgbClr val="FF0000"/>
                </a:solidFill>
              </a:rPr>
              <a:t>Logistic</a:t>
            </a:r>
            <a:r>
              <a:rPr lang="zh-CN" altLang="en-US" dirty="0">
                <a:solidFill>
                  <a:srgbClr val="FF0000"/>
                </a:solidFill>
              </a:rPr>
              <a:t>回归的更新方式：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626" y="5319712"/>
            <a:ext cx="3371774" cy="72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线性分类器小结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7472" y="1219200"/>
            <a:ext cx="6589056" cy="4937125"/>
          </a:xfrm>
        </p:spPr>
      </p:pic>
    </p:spTree>
    <p:extLst>
      <p:ext uri="{BB962C8B-B14F-4D97-AF65-F5344CB8AC3E}">
        <p14:creationId xmlns:p14="http://schemas.microsoft.com/office/powerpoint/2010/main" val="1577028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分类示例</a:t>
            </a:r>
          </a:p>
        </p:txBody>
      </p:sp>
    </p:spTree>
    <p:extLst>
      <p:ext uri="{BB962C8B-B14F-4D97-AF65-F5344CB8AC3E}">
        <p14:creationId xmlns:p14="http://schemas.microsoft.com/office/powerpoint/2010/main" val="276925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不同损失函数的对比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743200"/>
            <a:ext cx="3958891" cy="34564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71D531-2FE4-4D71-B6D7-9D5819D05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19200"/>
            <a:ext cx="7489178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92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XOR</a:t>
            </a:r>
            <a:r>
              <a:rPr lang="zh-CN" altLang="en-US" dirty="0"/>
              <a:t>问题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758" y="2092102"/>
            <a:ext cx="7230484" cy="3191320"/>
          </a:xfrm>
        </p:spPr>
      </p:pic>
    </p:spTree>
    <p:extLst>
      <p:ext uri="{BB962C8B-B14F-4D97-AF65-F5344CB8AC3E}">
        <p14:creationId xmlns:p14="http://schemas.microsoft.com/office/powerpoint/2010/main" val="3054966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FCAFA-93F5-4F0C-8630-C0438A82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pic>
        <p:nvPicPr>
          <p:cNvPr id="7170" name="Picture 2" descr="Image result for text classification">
            <a:extLst>
              <a:ext uri="{FF2B5EF4-FFF2-40B4-BE49-F238E27FC236}">
                <a16:creationId xmlns:a16="http://schemas.microsoft.com/office/drawing/2014/main" id="{B0B8518E-58AD-4E69-9353-713DD46EC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71600"/>
            <a:ext cx="351282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sentiment classification">
            <a:extLst>
              <a:ext uri="{FF2B5EF4-FFF2-40B4-BE49-F238E27FC236}">
                <a16:creationId xmlns:a16="http://schemas.microsoft.com/office/drawing/2014/main" id="{0F1E63B1-2DF4-4434-9258-71834EDB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36" y="3886200"/>
            <a:ext cx="7216528" cy="19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DC0DAF8-11B2-4F18-A24F-8D7FC2376CBD}"/>
              </a:ext>
            </a:extLst>
          </p:cNvPr>
          <p:cNvCxnSpPr/>
          <p:nvPr/>
        </p:nvCxnSpPr>
        <p:spPr>
          <a:xfrm>
            <a:off x="457200" y="32766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220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7BE3F-5789-4C4E-9F24-DD4A8719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EAE1-A47A-48E8-B1AD-42A468D6DAD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将样本</a:t>
            </a:r>
            <a:r>
              <a:rPr lang="en-US" altLang="zh-CN" dirty="0"/>
              <a:t>x</a:t>
            </a:r>
            <a:r>
              <a:rPr lang="zh-CN" altLang="en-US" dirty="0"/>
              <a:t>从文本形式转为向量形式</a:t>
            </a:r>
            <a:endParaRPr lang="en-US" altLang="zh-CN" dirty="0"/>
          </a:p>
          <a:p>
            <a:pPr lvl="1"/>
            <a:r>
              <a:rPr lang="zh-CN" altLang="en-US" dirty="0"/>
              <a:t>词袋模型（</a:t>
            </a:r>
            <a:r>
              <a:rPr lang="en-US" altLang="zh-CN" dirty="0"/>
              <a:t>Bag-of-Words</a:t>
            </a:r>
            <a:r>
              <a:rPr lang="zh-CN" altLang="en-US" dirty="0"/>
              <a:t>，</a:t>
            </a:r>
            <a:r>
              <a:rPr lang="en-US" altLang="zh-CN" dirty="0" err="1"/>
              <a:t>BoW</a:t>
            </a:r>
            <a:r>
              <a:rPr lang="zh-CN" altLang="en-US" dirty="0"/>
              <a:t>）模型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0E8A2B-FD93-449C-9608-D1DAFBE14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03" y="4527055"/>
            <a:ext cx="7273993" cy="1676400"/>
          </a:xfrm>
          <a:prstGeom prst="rect">
            <a:avLst/>
          </a:prstGeom>
        </p:spPr>
      </p:pic>
      <p:pic>
        <p:nvPicPr>
          <p:cNvPr id="9218" name="Picture 2" descr="Image result for bag of words">
            <a:extLst>
              <a:ext uri="{FF2B5EF4-FFF2-40B4-BE49-F238E27FC236}">
                <a16:creationId xmlns:a16="http://schemas.microsoft.com/office/drawing/2014/main" id="{1F7E658C-D84E-4655-B7DA-45E99502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362200"/>
            <a:ext cx="48768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526F85B-3318-41AF-9217-1D78847A5BEB}"/>
              </a:ext>
            </a:extLst>
          </p:cNvPr>
          <p:cNvCxnSpPr/>
          <p:nvPr/>
        </p:nvCxnSpPr>
        <p:spPr>
          <a:xfrm>
            <a:off x="457200" y="43434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19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917223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223" y="2240113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325" y="2240113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4022806" y="4644792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321" y="4150637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6339155" y="3570276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4175206" y="2772147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2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46562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CIFAR-10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60000</a:t>
            </a:r>
            <a:r>
              <a:rPr lang="zh-CN" altLang="en-US" dirty="0"/>
              <a:t>张</a:t>
            </a:r>
            <a:r>
              <a:rPr lang="en-US" altLang="zh-CN" dirty="0"/>
              <a:t>32x32</a:t>
            </a:r>
            <a:r>
              <a:rPr lang="zh-CN" altLang="en-US" dirty="0"/>
              <a:t>色彩图像，共</a:t>
            </a:r>
            <a:r>
              <a:rPr lang="en-US" altLang="zh-CN" dirty="0"/>
              <a:t>10</a:t>
            </a:r>
            <a:r>
              <a:rPr lang="zh-CN" altLang="en-US" dirty="0"/>
              <a:t>类，每类</a:t>
            </a:r>
            <a:r>
              <a:rPr lang="en-US" altLang="zh-CN" dirty="0"/>
              <a:t>6000</a:t>
            </a:r>
            <a:r>
              <a:rPr lang="zh-CN" altLang="en-US" dirty="0"/>
              <a:t>张图像。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890524"/>
            <a:ext cx="551574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1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ImageNet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14,197,122 images, 21841 </a:t>
            </a:r>
            <a:r>
              <a:rPr lang="en-US" altLang="zh-CN" dirty="0" err="1"/>
              <a:t>synsets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60511"/>
            <a:ext cx="9144000" cy="32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42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应用：图像分类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860281"/>
            <a:ext cx="8229600" cy="3654962"/>
          </a:xfrm>
        </p:spPr>
      </p:pic>
    </p:spTree>
    <p:extLst>
      <p:ext uri="{BB962C8B-B14F-4D97-AF65-F5344CB8AC3E}">
        <p14:creationId xmlns:p14="http://schemas.microsoft.com/office/powerpoint/2010/main" val="103232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图像识别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15045" y="3281485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分类器</a:t>
            </a:r>
            <a:endParaRPr lang="zh-TW" altLang="en-US" sz="2800" dirty="0"/>
          </a:p>
        </p:txBody>
      </p:sp>
      <p:sp>
        <p:nvSpPr>
          <p:cNvPr id="5" name="向右箭號 4"/>
          <p:cNvSpPr/>
          <p:nvPr/>
        </p:nvSpPr>
        <p:spPr>
          <a:xfrm>
            <a:off x="3921407" y="3622965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14" y="3156163"/>
            <a:ext cx="274307" cy="149469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1615728" y="362296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20" y="3193966"/>
            <a:ext cx="292260" cy="1510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50806" y="2848898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550" y="2595440"/>
            <a:ext cx="931280" cy="1051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550" y="3852215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468744" y="419748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480830" y="5492762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14" y="5132654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051" y="5132654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628650" y="3797718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95571" y="2484450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“monkey”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223436" y="330729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073802" y="4658585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4552300" y="2946115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9" idx="1"/>
          </p:cNvCxnSpPr>
          <p:nvPr/>
        </p:nvCxnSpPr>
        <p:spPr>
          <a:xfrm flipV="1">
            <a:off x="4539268" y="3538126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552300" y="4525597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98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7" grpId="0" animBg="1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文本情感分类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917223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223" y="2240113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325" y="2240113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4022806" y="4644792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321" y="4150637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6339155" y="3570276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4175206" y="2772147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2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548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ceu.org.tw/images/CEU_knowledge21065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48" y="1764962"/>
            <a:ext cx="1784273" cy="17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垃圾邮件过滤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654706" y="1998978"/>
            <a:ext cx="13661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Spam </a:t>
            </a:r>
          </a:p>
          <a:p>
            <a:r>
              <a:rPr lang="en-US" altLang="zh-TW" sz="2800" b="1" i="1" u="sng" dirty="0"/>
              <a:t>filtering</a:t>
            </a:r>
            <a:endParaRPr lang="zh-TW" altLang="en-US" sz="2800" b="1" i="1" u="sng" dirty="0"/>
          </a:p>
        </p:txBody>
      </p:sp>
      <p:grpSp>
        <p:nvGrpSpPr>
          <p:cNvPr id="5" name="群組 4"/>
          <p:cNvGrpSpPr/>
          <p:nvPr/>
        </p:nvGrpSpPr>
        <p:grpSpPr>
          <a:xfrm>
            <a:off x="125392" y="3388171"/>
            <a:ext cx="7816752" cy="3530146"/>
            <a:chOff x="628650" y="2236221"/>
            <a:chExt cx="7816752" cy="3530146"/>
          </a:xfrm>
        </p:grpSpPr>
        <p:pic>
          <p:nvPicPr>
            <p:cNvPr id="6" name="Picture 2" descr="http://cdn.toptenreviews.com/rev/site/cms/category_headers/139-h_main-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236221"/>
              <a:ext cx="7816752" cy="35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197318" y="5112936"/>
              <a:ext cx="4609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(</a:t>
              </a:r>
              <a:r>
                <a:rPr lang="zh-TW" altLang="en-US" dirty="0"/>
                <a:t>http://spam-filter-review.toptenreviews.com/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5349921" y="1947798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分类器</a:t>
            </a:r>
            <a:endParaRPr lang="zh-TW" altLang="en-US" sz="2800" dirty="0"/>
          </a:p>
        </p:txBody>
      </p:sp>
      <p:sp>
        <p:nvSpPr>
          <p:cNvPr id="15" name="向右箭號 14"/>
          <p:cNvSpPr/>
          <p:nvPr/>
        </p:nvSpPr>
        <p:spPr>
          <a:xfrm>
            <a:off x="7157823" y="231956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354231" y="2818469"/>
            <a:ext cx="1445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</a:t>
            </a:r>
            <a:r>
              <a:rPr lang="en-US" altLang="zh-TW" sz="2800" dirty="0">
                <a:solidFill>
                  <a:srgbClr val="FF0000"/>
                </a:solidFill>
              </a:rPr>
              <a:t>Yes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No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358" y="1825625"/>
            <a:ext cx="274307" cy="1494693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>
            <a:off x="4850604" y="228927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417451" y="2329661"/>
            <a:ext cx="12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1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0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20170" y="3549235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 (Yes)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776216" y="5153244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0 (No)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69983" y="3191849"/>
            <a:ext cx="24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“free” in e-mail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118814" y="1490831"/>
            <a:ext cx="23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“Talk” in e-mail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4242667" y="3156275"/>
            <a:ext cx="419249" cy="231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4273591" y="173464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8" grpId="0"/>
      <p:bldP spid="18" grpId="0"/>
      <p:bldP spid="9" grpId="0"/>
      <p:bldP spid="1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17642</TotalTime>
  <Words>522</Words>
  <Application>Microsoft Office PowerPoint</Application>
  <PresentationFormat>全屏显示(4:3)</PresentationFormat>
  <Paragraphs>149</Paragraphs>
  <Slides>35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9" baseType="lpstr">
      <vt:lpstr>新細明體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Tahoma</vt:lpstr>
      <vt:lpstr>Wingdings</vt:lpstr>
      <vt:lpstr>Wingdings 3</vt:lpstr>
      <vt:lpstr>Origin</vt:lpstr>
      <vt:lpstr>线性模型</vt:lpstr>
      <vt:lpstr>线性模型</vt:lpstr>
      <vt:lpstr>分类示例</vt:lpstr>
      <vt:lpstr>数据集：CIFAR-10</vt:lpstr>
      <vt:lpstr>数据集：ImageNet</vt:lpstr>
      <vt:lpstr>应用：图像分类</vt:lpstr>
      <vt:lpstr>图像识别</vt:lpstr>
      <vt:lpstr>文本情感分类</vt:lpstr>
      <vt:lpstr>垃圾邮件过滤</vt:lpstr>
      <vt:lpstr>文档归类</vt:lpstr>
      <vt:lpstr>线性模型</vt:lpstr>
      <vt:lpstr>多类分类（Multi-class Classification）</vt:lpstr>
      <vt:lpstr>线性模型</vt:lpstr>
      <vt:lpstr>两个重要的函数</vt:lpstr>
      <vt:lpstr>两个重要的分类器</vt:lpstr>
      <vt:lpstr>Logistic回归</vt:lpstr>
      <vt:lpstr>衡量两个条件分布的差异</vt:lpstr>
      <vt:lpstr>交叉熵损失</vt:lpstr>
      <vt:lpstr>交叉熵损失函数</vt:lpstr>
      <vt:lpstr>交叉熵损失</vt:lpstr>
      <vt:lpstr>Logistic回归</vt:lpstr>
      <vt:lpstr>梯度下降</vt:lpstr>
      <vt:lpstr>Softmax回归</vt:lpstr>
      <vt:lpstr>参数学习</vt:lpstr>
      <vt:lpstr>特征</vt:lpstr>
      <vt:lpstr>感知器</vt:lpstr>
      <vt:lpstr>感知器</vt:lpstr>
      <vt:lpstr>感知器的学习过程</vt:lpstr>
      <vt:lpstr>线性分类器小结</vt:lpstr>
      <vt:lpstr> 不同损失函数的对比</vt:lpstr>
      <vt:lpstr>XOR问题</vt:lpstr>
      <vt:lpstr>示例：文本分类</vt:lpstr>
      <vt:lpstr>示例：文本分类</vt:lpstr>
      <vt:lpstr>示例：文本分类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1750</cp:revision>
  <dcterms:created xsi:type="dcterms:W3CDTF">2009-03-19T21:17:53Z</dcterms:created>
  <dcterms:modified xsi:type="dcterms:W3CDTF">2019-07-25T09:45:05Z</dcterms:modified>
</cp:coreProperties>
</file>